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1" r:id="rId2"/>
    <p:sldId id="285" r:id="rId3"/>
    <p:sldId id="261" r:id="rId4"/>
    <p:sldId id="286" r:id="rId5"/>
    <p:sldId id="300" r:id="rId6"/>
    <p:sldId id="257" r:id="rId7"/>
    <p:sldId id="288" r:id="rId8"/>
    <p:sldId id="289" r:id="rId9"/>
    <p:sldId id="302" r:id="rId10"/>
    <p:sldId id="310" r:id="rId11"/>
    <p:sldId id="306" r:id="rId12"/>
    <p:sldId id="307" r:id="rId13"/>
    <p:sldId id="291" r:id="rId14"/>
    <p:sldId id="308" r:id="rId15"/>
    <p:sldId id="309" r:id="rId16"/>
    <p:sldId id="315" r:id="rId17"/>
    <p:sldId id="292" r:id="rId18"/>
    <p:sldId id="311" r:id="rId19"/>
    <p:sldId id="312" r:id="rId20"/>
    <p:sldId id="313" r:id="rId21"/>
    <p:sldId id="325" r:id="rId22"/>
    <p:sldId id="266" r:id="rId23"/>
    <p:sldId id="294" r:id="rId24"/>
    <p:sldId id="293" r:id="rId25"/>
    <p:sldId id="319" r:id="rId26"/>
    <p:sldId id="32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3C6"/>
    <a:srgbClr val="0EAADD"/>
    <a:srgbClr val="CE2127"/>
    <a:srgbClr val="64A0B2"/>
    <a:srgbClr val="BDBAB5"/>
    <a:srgbClr val="E59619"/>
    <a:srgbClr val="5985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34" y="955"/>
      </p:cViewPr>
      <p:guideLst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0A69F-43EF-4F85-8AE9-DFFA2D43A3C3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170BB-8371-483C-89C3-85F648DC4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324A26-B75A-B61C-5515-7E9EDF45CCBC}"/>
              </a:ext>
            </a:extLst>
          </p:cNvPr>
          <p:cNvCxnSpPr>
            <a:cxnSpLocks/>
          </p:cNvCxnSpPr>
          <p:nvPr/>
        </p:nvCxnSpPr>
        <p:spPr>
          <a:xfrm>
            <a:off x="7910342" y="3163081"/>
            <a:ext cx="3777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CBBED8-48E6-8A5F-9DCD-B04D66B3AAE8}"/>
              </a:ext>
            </a:extLst>
          </p:cNvPr>
          <p:cNvSpPr txBox="1"/>
          <p:nvPr/>
        </p:nvSpPr>
        <p:spPr>
          <a:xfrm>
            <a:off x="-253489" y="716106"/>
            <a:ext cx="9160166" cy="95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800" b="1" dirty="0"/>
              <a:t>날씨 알림 어플리케이션 개발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6E139A7-241C-AE1D-9AC5-98F14E0B7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03058"/>
              </p:ext>
            </p:extLst>
          </p:nvPr>
        </p:nvGraphicFramePr>
        <p:xfrm>
          <a:off x="7910343" y="3429000"/>
          <a:ext cx="3777672" cy="2927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836">
                  <a:extLst>
                    <a:ext uri="{9D8B030D-6E8A-4147-A177-3AD203B41FA5}">
                      <a16:colId xmlns:a16="http://schemas.microsoft.com/office/drawing/2014/main" val="787414471"/>
                    </a:ext>
                  </a:extLst>
                </a:gridCol>
                <a:gridCol w="1888836">
                  <a:extLst>
                    <a:ext uri="{9D8B030D-6E8A-4147-A177-3AD203B41FA5}">
                      <a16:colId xmlns:a16="http://schemas.microsoft.com/office/drawing/2014/main" val="3617689315"/>
                    </a:ext>
                  </a:extLst>
                </a:gridCol>
              </a:tblGrid>
              <a:tr h="413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지도교수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형 봉 교수님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578958"/>
                  </a:ext>
                </a:extLst>
              </a:tr>
              <a:tr h="41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원 치 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876085"/>
                  </a:ext>
                </a:extLst>
              </a:tr>
              <a:tr h="41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김 부 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111502"/>
                  </a:ext>
                </a:extLst>
              </a:tr>
              <a:tr h="4190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전 영 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578471"/>
                  </a:ext>
                </a:extLst>
              </a:tr>
              <a:tr h="4190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마 지 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502635"/>
                  </a:ext>
                </a:extLst>
              </a:tr>
              <a:tr h="4190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신 현 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637417"/>
                  </a:ext>
                </a:extLst>
              </a:tr>
              <a:tr h="4190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차 수 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134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A2E2F4-F8E0-B25D-AC9F-A9C941A5555E}"/>
              </a:ext>
            </a:extLst>
          </p:cNvPr>
          <p:cNvSpPr txBox="1"/>
          <p:nvPr/>
        </p:nvSpPr>
        <p:spPr>
          <a:xfrm>
            <a:off x="988298" y="5233313"/>
            <a:ext cx="6059523" cy="5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dirty="0"/>
              <a:t>강릉원주대학교 컴퓨터공학과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6F66B-4359-10D3-9BA6-E21D030C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5" y="3665892"/>
            <a:ext cx="4738797" cy="1372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93505F-A50B-EBEF-1E59-DD92ED43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3" y="5040084"/>
            <a:ext cx="1068221" cy="983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CE156-72AA-FFD3-8C3D-C5F9D26CF02A}"/>
              </a:ext>
            </a:extLst>
          </p:cNvPr>
          <p:cNvSpPr txBox="1"/>
          <p:nvPr/>
        </p:nvSpPr>
        <p:spPr>
          <a:xfrm>
            <a:off x="795836" y="1652551"/>
            <a:ext cx="6829279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Development of a Weather Notification Application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8673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데이터베이스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B0DA9-D535-1A0B-02B7-B9178C60D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28" y="13984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77B7B3-2043-6BCE-365A-80395BB5DEF2}"/>
              </a:ext>
            </a:extLst>
          </p:cNvPr>
          <p:cNvGrpSpPr/>
          <p:nvPr/>
        </p:nvGrpSpPr>
        <p:grpSpPr>
          <a:xfrm>
            <a:off x="518806" y="1647300"/>
            <a:ext cx="6039331" cy="4061012"/>
            <a:chOff x="487223" y="1874762"/>
            <a:chExt cx="6039331" cy="4061012"/>
          </a:xfrm>
        </p:grpSpPr>
        <p:pic>
          <p:nvPicPr>
            <p:cNvPr id="3073" name="_x678190312">
              <a:extLst>
                <a:ext uri="{FF2B5EF4-FFF2-40B4-BE49-F238E27FC236}">
                  <a16:creationId xmlns:a16="http://schemas.microsoft.com/office/drawing/2014/main" id="{0DEDF601-3FF3-841C-57CC-3501BAD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23" y="1874762"/>
              <a:ext cx="5090112" cy="406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F6FD7A0-995F-53E9-949E-E0923D895E28}"/>
                </a:ext>
              </a:extLst>
            </p:cNvPr>
            <p:cNvSpPr/>
            <p:nvPr/>
          </p:nvSpPr>
          <p:spPr>
            <a:xfrm>
              <a:off x="5820635" y="3543179"/>
              <a:ext cx="705919" cy="48463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C07B69-6A21-4481-81C6-72FAACB9AAF3}"/>
              </a:ext>
            </a:extLst>
          </p:cNvPr>
          <p:cNvSpPr txBox="1"/>
          <p:nvPr/>
        </p:nvSpPr>
        <p:spPr>
          <a:xfrm>
            <a:off x="2656597" y="6193046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초기</a:t>
            </a:r>
            <a:r>
              <a:rPr lang="en-US" altLang="ko-KR" b="1" dirty="0"/>
              <a:t> </a:t>
            </a:r>
            <a:r>
              <a:rPr lang="ko-KR" altLang="en-US" b="1" dirty="0" err="1"/>
              <a:t>크롤링</a:t>
            </a:r>
            <a:r>
              <a:rPr lang="ko-KR" altLang="en-US" b="1" dirty="0"/>
              <a:t> 데이터를 참고하여 데이터베이스 테이블 설계 및 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A6B13-BCEF-40C2-900E-F087010D2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36" y="977897"/>
            <a:ext cx="4565811" cy="24823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38B7C0-5D4D-C43B-E7ED-9D70C7221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37" y="3457571"/>
            <a:ext cx="4565810" cy="24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데이터베이스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80BD8-AED3-4C4C-9DB2-683FA9FE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11" y="2530072"/>
            <a:ext cx="5103019" cy="24363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14B273-DADD-95F4-9CAE-D6E47E19D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79" y="1465572"/>
            <a:ext cx="4019061" cy="44145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2E3A9F7-4C8B-E0A7-5633-16149D6FC091}"/>
              </a:ext>
            </a:extLst>
          </p:cNvPr>
          <p:cNvSpPr/>
          <p:nvPr/>
        </p:nvSpPr>
        <p:spPr>
          <a:xfrm>
            <a:off x="5468471" y="3505944"/>
            <a:ext cx="809684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EA704-1169-126E-018A-E6AC234DCD05}"/>
              </a:ext>
            </a:extLst>
          </p:cNvPr>
          <p:cNvSpPr txBox="1"/>
          <p:nvPr/>
        </p:nvSpPr>
        <p:spPr>
          <a:xfrm>
            <a:off x="4012737" y="5943098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트리거를 이용한 테이블 자동 갱신 구현</a:t>
            </a:r>
          </a:p>
        </p:txBody>
      </p:sp>
    </p:spTree>
    <p:extLst>
      <p:ext uri="{BB962C8B-B14F-4D97-AF65-F5344CB8AC3E}">
        <p14:creationId xmlns:p14="http://schemas.microsoft.com/office/powerpoint/2010/main" val="11674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2049" name="_x678079800">
            <a:extLst>
              <a:ext uri="{FF2B5EF4-FFF2-40B4-BE49-F238E27FC236}">
                <a16:creationId xmlns:a16="http://schemas.microsoft.com/office/drawing/2014/main" id="{200B3D77-0FF5-4285-C940-13C96A97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110728"/>
            <a:ext cx="6867511" cy="28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1627E1AF-FA5B-3622-E9C0-B80E4E412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64" y="218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555113800">
            <a:extLst>
              <a:ext uri="{FF2B5EF4-FFF2-40B4-BE49-F238E27FC236}">
                <a16:creationId xmlns:a16="http://schemas.microsoft.com/office/drawing/2014/main" id="{DF18D77B-48CE-E1FA-305C-D6678D51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43" y="1791818"/>
            <a:ext cx="4914957" cy="370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269ACB-B0C3-3EB1-9D14-AD3A588DBB74}"/>
              </a:ext>
            </a:extLst>
          </p:cNvPr>
          <p:cNvSpPr txBox="1"/>
          <p:nvPr/>
        </p:nvSpPr>
        <p:spPr>
          <a:xfrm>
            <a:off x="4272424" y="594827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웹 서버와 데이터베이스 서버 연결</a:t>
            </a:r>
          </a:p>
        </p:txBody>
      </p:sp>
    </p:spTree>
    <p:extLst>
      <p:ext uri="{BB962C8B-B14F-4D97-AF65-F5344CB8AC3E}">
        <p14:creationId xmlns:p14="http://schemas.microsoft.com/office/powerpoint/2010/main" val="341093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1716E-0FBB-CAFC-911E-1C91CDBE1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694" y="1777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560903712">
            <a:extLst>
              <a:ext uri="{FF2B5EF4-FFF2-40B4-BE49-F238E27FC236}">
                <a16:creationId xmlns:a16="http://schemas.microsoft.com/office/drawing/2014/main" id="{0A1ABB7D-BFC2-63FD-EA7D-6514DA04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19" y="2005820"/>
            <a:ext cx="9744357" cy="23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60904216">
            <a:extLst>
              <a:ext uri="{FF2B5EF4-FFF2-40B4-BE49-F238E27FC236}">
                <a16:creationId xmlns:a16="http://schemas.microsoft.com/office/drawing/2014/main" id="{48F18DAC-0CF1-1544-49C5-97B70DA6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19" y="4454434"/>
            <a:ext cx="9744357" cy="9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06224-BFA2-FF7A-55D0-829A39668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894" y="10331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34736-5400-CE00-41EC-9063EADF771B}"/>
              </a:ext>
            </a:extLst>
          </p:cNvPr>
          <p:cNvSpPr txBox="1"/>
          <p:nvPr/>
        </p:nvSpPr>
        <p:spPr>
          <a:xfrm>
            <a:off x="3262532" y="5926694"/>
            <a:ext cx="566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시 기존 데이터와 비교해 변동된 데이터만 갱신</a:t>
            </a:r>
          </a:p>
        </p:txBody>
      </p:sp>
    </p:spTree>
    <p:extLst>
      <p:ext uri="{BB962C8B-B14F-4D97-AF65-F5344CB8AC3E}">
        <p14:creationId xmlns:p14="http://schemas.microsoft.com/office/powerpoint/2010/main" val="11956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3073" name="_x555116464">
            <a:extLst>
              <a:ext uri="{FF2B5EF4-FFF2-40B4-BE49-F238E27FC236}">
                <a16:creationId xmlns:a16="http://schemas.microsoft.com/office/drawing/2014/main" id="{E651CA4D-F2D0-0BF2-128C-580A2251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35" y="1232649"/>
            <a:ext cx="7269129" cy="43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C13D8-5751-E819-1CDC-2DD4DC465F3D}"/>
              </a:ext>
            </a:extLst>
          </p:cNvPr>
          <p:cNvSpPr txBox="1"/>
          <p:nvPr/>
        </p:nvSpPr>
        <p:spPr>
          <a:xfrm>
            <a:off x="5253460" y="593939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옷 추천 리스트</a:t>
            </a:r>
          </a:p>
        </p:txBody>
      </p:sp>
    </p:spTree>
    <p:extLst>
      <p:ext uri="{BB962C8B-B14F-4D97-AF65-F5344CB8AC3E}">
        <p14:creationId xmlns:p14="http://schemas.microsoft.com/office/powerpoint/2010/main" val="38419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4097" name="_x558049928">
            <a:extLst>
              <a:ext uri="{FF2B5EF4-FFF2-40B4-BE49-F238E27FC236}">
                <a16:creationId xmlns:a16="http://schemas.microsoft.com/office/drawing/2014/main" id="{2A74C30E-650C-43A2-49DB-E67B581F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1" y="1698110"/>
            <a:ext cx="4985349" cy="38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A14C1-52E0-D4F0-7FF1-E2EF786B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52" y="1698107"/>
            <a:ext cx="5503604" cy="381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00E4D-66A6-D833-A6CC-7C7334638008}"/>
              </a:ext>
            </a:extLst>
          </p:cNvPr>
          <p:cNvSpPr txBox="1"/>
          <p:nvPr/>
        </p:nvSpPr>
        <p:spPr>
          <a:xfrm>
            <a:off x="2166808" y="5776402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옷 차림 추천 기준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2E767-ED16-0F20-6EF6-B4223AB4698A}"/>
              </a:ext>
            </a:extLst>
          </p:cNvPr>
          <p:cNvSpPr txBox="1"/>
          <p:nvPr/>
        </p:nvSpPr>
        <p:spPr>
          <a:xfrm>
            <a:off x="6868001" y="577639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랜덤 데이터 추출 및 중복 제거</a:t>
            </a:r>
          </a:p>
        </p:txBody>
      </p:sp>
    </p:spTree>
    <p:extLst>
      <p:ext uri="{BB962C8B-B14F-4D97-AF65-F5344CB8AC3E}">
        <p14:creationId xmlns:p14="http://schemas.microsoft.com/office/powerpoint/2010/main" val="95201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웹 서버</a:t>
            </a:r>
          </a:p>
        </p:txBody>
      </p:sp>
      <p:pic>
        <p:nvPicPr>
          <p:cNvPr id="5121" name="_x680895768">
            <a:extLst>
              <a:ext uri="{FF2B5EF4-FFF2-40B4-BE49-F238E27FC236}">
                <a16:creationId xmlns:a16="http://schemas.microsoft.com/office/drawing/2014/main" id="{5AF8681A-CEF9-6CDD-0E4A-3F5F846F6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74" y="1434902"/>
            <a:ext cx="8520402" cy="43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868F7-BD79-1C4C-907B-E2D3E9F6C6AE}"/>
              </a:ext>
            </a:extLst>
          </p:cNvPr>
          <p:cNvSpPr txBox="1"/>
          <p:nvPr/>
        </p:nvSpPr>
        <p:spPr>
          <a:xfrm>
            <a:off x="1807882" y="5880101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옷 추천 데이터베이스와 날씨 데이터베이스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간 데이터 송수신 확인</a:t>
            </a:r>
          </a:p>
        </p:txBody>
      </p:sp>
    </p:spTree>
    <p:extLst>
      <p:ext uri="{BB962C8B-B14F-4D97-AF65-F5344CB8AC3E}">
        <p14:creationId xmlns:p14="http://schemas.microsoft.com/office/powerpoint/2010/main" val="7528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3" name="_x336175792">
            <a:extLst>
              <a:ext uri="{FF2B5EF4-FFF2-40B4-BE49-F238E27FC236}">
                <a16:creationId xmlns:a16="http://schemas.microsoft.com/office/drawing/2014/main" id="{E4DDE024-F103-EDC1-BB6E-77C0A184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35" y="1104476"/>
            <a:ext cx="5053729" cy="53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AAF4D-22FD-FECF-8A14-91755CCCEB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4" y="1104476"/>
            <a:ext cx="3295650" cy="5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8B8FF-0DE5-B6B2-6C04-6E4428C3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19" y="1587500"/>
            <a:ext cx="13444755" cy="65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49" name="_x336177160">
            <a:extLst>
              <a:ext uri="{FF2B5EF4-FFF2-40B4-BE49-F238E27FC236}">
                <a16:creationId xmlns:a16="http://schemas.microsoft.com/office/drawing/2014/main" id="{45FF7D77-CC2C-60CA-2CA7-6C1F1534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3" y="1793478"/>
            <a:ext cx="4062314" cy="33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이(가) 표시된 사진">
            <a:extLst>
              <a:ext uri="{FF2B5EF4-FFF2-40B4-BE49-F238E27FC236}">
                <a16:creationId xmlns:a16="http://schemas.microsoft.com/office/drawing/2014/main" id="{3BE4B249-6E6F-60E7-83B2-C3DCDDC93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16" y="1793479"/>
            <a:ext cx="4062730" cy="3352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1F897D-0E6F-6DD7-D852-8163AE71483B}"/>
              </a:ext>
            </a:extLst>
          </p:cNvPr>
          <p:cNvSpPr txBox="1"/>
          <p:nvPr/>
        </p:nvSpPr>
        <p:spPr>
          <a:xfrm>
            <a:off x="808528" y="5731021"/>
            <a:ext cx="672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플로팅</a:t>
            </a:r>
            <a:r>
              <a:rPr lang="ko-KR" altLang="en-US" sz="2400" b="1" dirty="0"/>
              <a:t> 버튼 클릭 시 위도 경도 갱신 및 주소 변환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2B947E6-2058-5B3E-6A81-46010FE70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01" y="1122125"/>
            <a:ext cx="4062315" cy="52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004653F-A5A2-9E69-5901-6DD5643A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4" y="1160077"/>
            <a:ext cx="5268060" cy="1914792"/>
          </a:xfrm>
          <a:prstGeom prst="rect">
            <a:avLst/>
          </a:prstGeom>
        </p:spPr>
      </p:pic>
      <p:pic>
        <p:nvPicPr>
          <p:cNvPr id="12" name="그림 11" descr="텍스트, 명판, 스크린샷이(가) 표시된 사진&#10;&#10;자동 생성된 설명">
            <a:extLst>
              <a:ext uri="{FF2B5EF4-FFF2-40B4-BE49-F238E27FC236}">
                <a16:creationId xmlns:a16="http://schemas.microsoft.com/office/drawing/2014/main" id="{0F623362-E016-A105-EC79-AABDAB26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77" y="1657046"/>
            <a:ext cx="4695238" cy="320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720CCDD-CAEC-72E5-28EA-1AE842179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4" y="3257046"/>
            <a:ext cx="5268060" cy="30516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1FF4E1-D07A-4ADF-C4CA-DE603297A303}"/>
              </a:ext>
            </a:extLst>
          </p:cNvPr>
          <p:cNvSpPr txBox="1"/>
          <p:nvPr/>
        </p:nvSpPr>
        <p:spPr>
          <a:xfrm>
            <a:off x="6796698" y="5649268"/>
            <a:ext cx="46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통신 </a:t>
            </a:r>
            <a:r>
              <a:rPr lang="en-US" altLang="ko-KR" sz="2400" b="1" dirty="0"/>
              <a:t>Retrofit</a:t>
            </a:r>
            <a:r>
              <a:rPr lang="ko-KR" altLang="en-US" sz="2400" b="1" dirty="0"/>
              <a:t>과 데이터 클래스  </a:t>
            </a:r>
          </a:p>
        </p:txBody>
      </p:sp>
    </p:spTree>
    <p:extLst>
      <p:ext uri="{BB962C8B-B14F-4D97-AF65-F5344CB8AC3E}">
        <p14:creationId xmlns:p14="http://schemas.microsoft.com/office/powerpoint/2010/main" val="329833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122947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566331" y="239935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/>
              <a:t>목차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7F1735D-0DB8-9B68-9CD7-5872992DE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77" y="510950"/>
            <a:ext cx="6858000" cy="6858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DA28BF-12A5-9F9A-4CDA-1892E837D8B5}"/>
              </a:ext>
            </a:extLst>
          </p:cNvPr>
          <p:cNvSpPr/>
          <p:nvPr/>
        </p:nvSpPr>
        <p:spPr>
          <a:xfrm>
            <a:off x="7693546" y="5689870"/>
            <a:ext cx="288045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AB2B741-B41B-B7EE-C801-91B267A2FF25}"/>
              </a:ext>
            </a:extLst>
          </p:cNvPr>
          <p:cNvGrpSpPr/>
          <p:nvPr/>
        </p:nvGrpSpPr>
        <p:grpSpPr>
          <a:xfrm>
            <a:off x="1270918" y="1665244"/>
            <a:ext cx="1996907" cy="989026"/>
            <a:chOff x="873760" y="2564953"/>
            <a:chExt cx="1996907" cy="98902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7EAF234-70E6-7ED7-9769-B17CEAB9E3DC}"/>
                </a:ext>
              </a:extLst>
            </p:cNvPr>
            <p:cNvGrpSpPr/>
            <p:nvPr/>
          </p:nvGrpSpPr>
          <p:grpSpPr>
            <a:xfrm>
              <a:off x="873760" y="2564953"/>
              <a:ext cx="1596491" cy="523220"/>
              <a:chOff x="873760" y="2564953"/>
              <a:chExt cx="1596491" cy="523220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6697C-603D-4CB6-CDEE-CFD5A855B867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01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EF64E9-9472-003F-1096-3567B3BA8118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서론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82830A-9999-CE10-941A-D5629BEC2762}"/>
                </a:ext>
              </a:extLst>
            </p:cNvPr>
            <p:cNvSpPr txBox="1"/>
            <p:nvPr/>
          </p:nvSpPr>
          <p:spPr>
            <a:xfrm>
              <a:off x="1561975" y="3030759"/>
              <a:ext cx="13086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개발동기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시스템 구성</a:t>
              </a:r>
              <a:endParaRPr lang="en-US" altLang="ko-KR" sz="14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D2A8D1D-FA1A-F829-B982-E34ED4A7A0FB}"/>
              </a:ext>
            </a:extLst>
          </p:cNvPr>
          <p:cNvGrpSpPr/>
          <p:nvPr/>
        </p:nvGrpSpPr>
        <p:grpSpPr>
          <a:xfrm>
            <a:off x="1270918" y="2889369"/>
            <a:ext cx="2926984" cy="1635357"/>
            <a:chOff x="873760" y="2564953"/>
            <a:chExt cx="2926984" cy="163535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18D0932-5329-C0D4-D675-D14E0C015AEF}"/>
                </a:ext>
              </a:extLst>
            </p:cNvPr>
            <p:cNvGrpSpPr/>
            <p:nvPr/>
          </p:nvGrpSpPr>
          <p:grpSpPr>
            <a:xfrm>
              <a:off x="873760" y="2564953"/>
              <a:ext cx="2926984" cy="523220"/>
              <a:chOff x="873760" y="2564953"/>
              <a:chExt cx="2926984" cy="52322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C2ECF0-F8E5-5558-CEBF-3D60FDAA4149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02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C407601-AD45-D546-BF2A-9F91784E902B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2233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설계 및 구현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151CBC-85B5-9F91-B71C-07C437A38B70}"/>
                </a:ext>
              </a:extLst>
            </p:cNvPr>
            <p:cNvSpPr txBox="1"/>
            <p:nvPr/>
          </p:nvSpPr>
          <p:spPr>
            <a:xfrm>
              <a:off x="1561975" y="3030759"/>
              <a:ext cx="171264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전체 시스템 개요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 err="1"/>
                <a:t>크롤링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웹 서버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데이터베이스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어플리케이션</a:t>
              </a:r>
              <a:endParaRPr lang="en-US" altLang="ko-KR" sz="14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41AC5A-E835-A8EB-A5FF-B18D1D8054E2}"/>
              </a:ext>
            </a:extLst>
          </p:cNvPr>
          <p:cNvGrpSpPr/>
          <p:nvPr/>
        </p:nvGrpSpPr>
        <p:grpSpPr>
          <a:xfrm>
            <a:off x="1270918" y="4514572"/>
            <a:ext cx="1596491" cy="523220"/>
            <a:chOff x="873760" y="2564953"/>
            <a:chExt cx="1596491" cy="52322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85E61C7-91B0-ECDD-C4C3-7610CA8D561F}"/>
                </a:ext>
              </a:extLst>
            </p:cNvPr>
            <p:cNvSpPr txBox="1"/>
            <p:nvPr/>
          </p:nvSpPr>
          <p:spPr>
            <a:xfrm>
              <a:off x="873760" y="2611119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03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97CF02-DE69-987C-CED2-5A8FA70B18E3}"/>
                </a:ext>
              </a:extLst>
            </p:cNvPr>
            <p:cNvSpPr txBox="1"/>
            <p:nvPr/>
          </p:nvSpPr>
          <p:spPr>
            <a:xfrm>
              <a:off x="1567440" y="256495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F46559-F767-6715-EC24-4B55ADEEFE61}"/>
              </a:ext>
            </a:extLst>
          </p:cNvPr>
          <p:cNvGrpSpPr/>
          <p:nvPr/>
        </p:nvGrpSpPr>
        <p:grpSpPr>
          <a:xfrm>
            <a:off x="1270918" y="5102615"/>
            <a:ext cx="1817370" cy="989026"/>
            <a:chOff x="873760" y="2564953"/>
            <a:chExt cx="1817370" cy="98902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B065BDB-5932-C458-1291-DB1D9F4275FC}"/>
                </a:ext>
              </a:extLst>
            </p:cNvPr>
            <p:cNvGrpSpPr/>
            <p:nvPr/>
          </p:nvGrpSpPr>
          <p:grpSpPr>
            <a:xfrm>
              <a:off x="873760" y="2564953"/>
              <a:ext cx="1596491" cy="523220"/>
              <a:chOff x="873760" y="2564953"/>
              <a:chExt cx="1596491" cy="52322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B9C0C4-AFFA-7A97-7AFB-83EA901AB62E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04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056B3F-49CE-295C-C4A7-D64D7C75003F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결론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879009-237F-C509-29D6-E5A0745DF157}"/>
                </a:ext>
              </a:extLst>
            </p:cNvPr>
            <p:cNvSpPr txBox="1"/>
            <p:nvPr/>
          </p:nvSpPr>
          <p:spPr>
            <a:xfrm>
              <a:off x="1561975" y="3030759"/>
              <a:ext cx="1129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자체 평가</a:t>
              </a:r>
              <a:endParaRPr lang="en-US" altLang="ko-KR" sz="1400" dirty="0"/>
            </a:p>
            <a:p>
              <a:pPr marL="179388" indent="-179388">
                <a:buFont typeface="Wingdings" panose="05000000000000000000" pitchFamily="2" charset="2"/>
                <a:buChar char="§"/>
              </a:pPr>
              <a:r>
                <a:rPr lang="ko-KR" altLang="en-US" sz="1400" dirty="0"/>
                <a:t>개선 사항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6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7F4373-BDFF-D7A9-858B-C76FBFC3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45" y="1104476"/>
            <a:ext cx="5408673" cy="250610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BB8D942-6D28-B04F-D945-906A72DE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24" y="1104478"/>
            <a:ext cx="4561905" cy="2506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ACFA5-329E-5F9A-DF34-28036796BCF3}"/>
              </a:ext>
            </a:extLst>
          </p:cNvPr>
          <p:cNvSpPr txBox="1"/>
          <p:nvPr/>
        </p:nvSpPr>
        <p:spPr>
          <a:xfrm>
            <a:off x="7278802" y="55555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서버와 통신 후 화면 출력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C811183-EC63-7700-017E-39D6BFFF4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45" y="3737160"/>
            <a:ext cx="540867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어플리케이션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B8F10B1-4C53-5317-AB01-D26025D0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8" y="1033150"/>
            <a:ext cx="5432322" cy="527557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87A21D5-05AA-2E23-3C53-632652BC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3147"/>
            <a:ext cx="5225515" cy="5275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262B5E-B790-8724-2FB3-B76192143961}"/>
              </a:ext>
            </a:extLst>
          </p:cNvPr>
          <p:cNvSpPr txBox="1"/>
          <p:nvPr/>
        </p:nvSpPr>
        <p:spPr>
          <a:xfrm>
            <a:off x="6096000" y="6363971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날씨 그래프</a:t>
            </a:r>
          </a:p>
        </p:txBody>
      </p:sp>
    </p:spTree>
    <p:extLst>
      <p:ext uri="{BB962C8B-B14F-4D97-AF65-F5344CB8AC3E}">
        <p14:creationId xmlns:p14="http://schemas.microsoft.com/office/powerpoint/2010/main" val="93927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B1723C4-88B7-8A68-19C0-EE627B119C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73" y="0"/>
            <a:ext cx="10287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D0FA6F5-1436-4DE3-A7B1-08BB713D8A30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BD0E78-639A-45CA-B7DC-4A43C56FAFB7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0859E7-8D79-49AA-AC3F-E7D6C60609CF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F622C-C091-473F-9137-1655DF17C8CF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3.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EB4346-9DA4-49BC-8B0D-7F47010F7D02}"/>
                </a:ext>
              </a:extLst>
            </p:cNvPr>
            <p:cNvSpPr txBox="1"/>
            <p:nvPr/>
          </p:nvSpPr>
          <p:spPr>
            <a:xfrm>
              <a:off x="776177" y="1473735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9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시연</a:t>
            </a:r>
          </a:p>
        </p:txBody>
      </p:sp>
      <p:pic>
        <p:nvPicPr>
          <p:cNvPr id="3" name="20221217_135116">
            <a:hlinkClick r:id="" action="ppaction://media"/>
            <a:extLst>
              <a:ext uri="{FF2B5EF4-FFF2-40B4-BE49-F238E27FC236}">
                <a16:creationId xmlns:a16="http://schemas.microsoft.com/office/drawing/2014/main" id="{E5DA9E13-C5C6-E5D6-F21B-C18C5CB21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558935"/>
            <a:ext cx="3857625" cy="58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3CABE0B-718D-DDFF-5469-2069DE277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F822EE-C9F2-4843-9CFA-44084ABB42B3}"/>
              </a:ext>
            </a:extLst>
          </p:cNvPr>
          <p:cNvGrpSpPr/>
          <p:nvPr/>
        </p:nvGrpSpPr>
        <p:grpSpPr>
          <a:xfrm>
            <a:off x="6794204" y="4051004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2C05D-68F7-4915-97E9-60BD3D0155D8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35C3CF-DD27-4C3E-B614-725CF6CEBB93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3512F-DA34-494E-B003-55136E99F0ED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4.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F0372D-EC21-4AAD-B43C-766311F2E6E1}"/>
                </a:ext>
              </a:extLst>
            </p:cNvPr>
            <p:cNvSpPr txBox="1"/>
            <p:nvPr/>
          </p:nvSpPr>
          <p:spPr>
            <a:xfrm>
              <a:off x="776177" y="1473735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7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결론</a:t>
            </a:r>
            <a:r>
              <a:rPr lang="en-US" altLang="ko-KR" sz="3200" dirty="0"/>
              <a:t> </a:t>
            </a:r>
            <a:r>
              <a:rPr lang="ko-KR" altLang="en-US" sz="3200" dirty="0"/>
              <a:t>및 향후 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02619-C3E4-CB77-BF8F-11FD7DDDF7D7}"/>
              </a:ext>
            </a:extLst>
          </p:cNvPr>
          <p:cNvSpPr txBox="1"/>
          <p:nvPr/>
        </p:nvSpPr>
        <p:spPr>
          <a:xfrm>
            <a:off x="1146821" y="12944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결론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BB16F-EE09-27C3-9BBF-8114FCB44DDB}"/>
              </a:ext>
            </a:extLst>
          </p:cNvPr>
          <p:cNvSpPr txBox="1"/>
          <p:nvPr/>
        </p:nvSpPr>
        <p:spPr>
          <a:xfrm>
            <a:off x="1283855" y="47563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37B3F3-87C0-10EF-547D-E03EC7315831}"/>
              </a:ext>
            </a:extLst>
          </p:cNvPr>
          <p:cNvSpPr txBox="1"/>
          <p:nvPr/>
        </p:nvSpPr>
        <p:spPr>
          <a:xfrm>
            <a:off x="1731415" y="1760112"/>
            <a:ext cx="9486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기존의 날씨 어플리케이션은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숫자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위자의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날씨 정보를 알려주기는 하지만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오늘 어떤 옷을 입으면 좋을지 우산은 챙겨야 하는지 등 우리에게 필요한 정보를 시각적으로 제공해주는 기능이 미흡하다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r>
              <a:rPr lang="ko-KR" altLang="en-US" sz="2400" dirty="0">
                <a:latin typeface="+mj-ea"/>
                <a:ea typeface="+mj-ea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B3F193-B389-1021-DB63-08E3B3757AF5}"/>
              </a:ext>
            </a:extLst>
          </p:cNvPr>
          <p:cNvSpPr txBox="1"/>
          <p:nvPr/>
        </p:nvSpPr>
        <p:spPr>
          <a:xfrm>
            <a:off x="1731413" y="2726505"/>
            <a:ext cx="9486349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제안한 어플리케이션은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날씨에 따른 옷차림과 기타 필요 소지품을 그림이나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일러스트 기반의 시각적 형태의 정보로 추천해준다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r>
              <a:rPr lang="ko-KR" altLang="en-US" sz="2400" dirty="0">
                <a:latin typeface="+mj-ea"/>
                <a:ea typeface="+mj-ea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9808A8-2B04-71B9-CC9E-331EBC2A9791}"/>
              </a:ext>
            </a:extLst>
          </p:cNvPr>
          <p:cNvSpPr txBox="1"/>
          <p:nvPr/>
        </p:nvSpPr>
        <p:spPr>
          <a:xfrm>
            <a:off x="1283855" y="28692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251C87-F397-AA74-FF64-6260264062EE}"/>
              </a:ext>
            </a:extLst>
          </p:cNvPr>
          <p:cNvSpPr txBox="1"/>
          <p:nvPr/>
        </p:nvSpPr>
        <p:spPr>
          <a:xfrm>
            <a:off x="1110409" y="4102096"/>
            <a:ext cx="187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향후 과제</a:t>
            </a:r>
            <a:endParaRPr lang="ko-KR" alt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5AA5FF-594E-EE8F-27D7-56565D548F3B}"/>
              </a:ext>
            </a:extLst>
          </p:cNvPr>
          <p:cNvSpPr txBox="1"/>
          <p:nvPr/>
        </p:nvSpPr>
        <p:spPr>
          <a:xfrm>
            <a:off x="1731412" y="4756320"/>
            <a:ext cx="948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현재 지역이 아닌 이동 예정 지역에 대한 서비스를 구현하는 방법을 모색합니다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A7F81D-58EE-0755-8297-8A28397C871A}"/>
              </a:ext>
            </a:extLst>
          </p:cNvPr>
          <p:cNvSpPr txBox="1"/>
          <p:nvPr/>
        </p:nvSpPr>
        <p:spPr>
          <a:xfrm>
            <a:off x="1731411" y="5475007"/>
            <a:ext cx="948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처리 부분을 메소드 형태로 분리하는 </a:t>
            </a:r>
            <a:r>
              <a:rPr lang="ko-KR" altLang="en-US" dirty="0" err="1">
                <a:latin typeface="+mj-ea"/>
                <a:ea typeface="+mj-ea"/>
              </a:rPr>
              <a:t>리팩토링</a:t>
            </a:r>
            <a:r>
              <a:rPr lang="ko-KR" altLang="en-US" dirty="0">
                <a:latin typeface="+mj-ea"/>
                <a:ea typeface="+mj-ea"/>
              </a:rPr>
              <a:t> 작업을 통하여 코드 개선을 한다면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더 높은 품질의 어플리케이션 개발을 할 수 있을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246CB-46B2-0843-D8D9-C8B278901B4D}"/>
              </a:ext>
            </a:extLst>
          </p:cNvPr>
          <p:cNvSpPr txBox="1"/>
          <p:nvPr/>
        </p:nvSpPr>
        <p:spPr>
          <a:xfrm>
            <a:off x="1283853" y="546248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2237E4-7230-B1E9-52F0-49C43105EE48}"/>
              </a:ext>
            </a:extLst>
          </p:cNvPr>
          <p:cNvSpPr txBox="1"/>
          <p:nvPr/>
        </p:nvSpPr>
        <p:spPr>
          <a:xfrm>
            <a:off x="1283853" y="179208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9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잔디, 나무, 실외, 평야이(가) 표시된 사진&#10;&#10;자동 생성된 설명">
            <a:extLst>
              <a:ext uri="{FF2B5EF4-FFF2-40B4-BE49-F238E27FC236}">
                <a16:creationId xmlns:a16="http://schemas.microsoft.com/office/drawing/2014/main" id="{FF2CC169-F4B4-C5D9-3B8D-1FDB3373A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71366"/>
            <a:ext cx="12191999" cy="7619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381F66-4056-46F9-BB98-82F5CBFB56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91A0F-F0ED-4AA5-90F1-0EDE10CFCD3C}"/>
              </a:ext>
            </a:extLst>
          </p:cNvPr>
          <p:cNvSpPr txBox="1"/>
          <p:nvPr/>
        </p:nvSpPr>
        <p:spPr>
          <a:xfrm>
            <a:off x="4897594" y="3136612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</a:rPr>
              <a:t>감사합니다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265DE-1703-B9C3-5E17-FFA51CA8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1" y="5056645"/>
            <a:ext cx="4738797" cy="137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6757AE-5C82-4564-C739-89F9CCD4A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150" y="5250850"/>
            <a:ext cx="1068221" cy="98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4A510-01A5-9A29-8755-B3C0E7B4D725}"/>
              </a:ext>
            </a:extLst>
          </p:cNvPr>
          <p:cNvSpPr txBox="1"/>
          <p:nvPr/>
        </p:nvSpPr>
        <p:spPr>
          <a:xfrm>
            <a:off x="6571922" y="5445054"/>
            <a:ext cx="6059523" cy="5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dirty="0">
                <a:solidFill>
                  <a:schemeClr val="bg1"/>
                </a:solidFill>
              </a:rPr>
              <a:t>강릉원주대학교 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1364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잔디, 실외, 녹색이(가) 표시된 사진&#10;&#10;자동 생성된 설명">
            <a:extLst>
              <a:ext uri="{FF2B5EF4-FFF2-40B4-BE49-F238E27FC236}">
                <a16:creationId xmlns:a16="http://schemas.microsoft.com/office/drawing/2014/main" id="{45C0B097-42F5-017A-BFD8-DA545369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C7073DC-510D-44DC-BC97-25016458E383}"/>
              </a:ext>
            </a:extLst>
          </p:cNvPr>
          <p:cNvGrpSpPr/>
          <p:nvPr/>
        </p:nvGrpSpPr>
        <p:grpSpPr>
          <a:xfrm>
            <a:off x="457200" y="4019106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8A459C7-1D17-40EE-8539-6D13B45C2E8E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F20A59-5115-4B76-8B6A-AE950950CF4D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6519F-E10C-401C-8F24-0027BB95826A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1.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F56C3-1545-47F9-A232-FDD2F47C28AC}"/>
                </a:ext>
              </a:extLst>
            </p:cNvPr>
            <p:cNvSpPr txBox="1"/>
            <p:nvPr/>
          </p:nvSpPr>
          <p:spPr>
            <a:xfrm>
              <a:off x="776176" y="1473735"/>
              <a:ext cx="3740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서론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2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서론</a:t>
            </a:r>
          </a:p>
        </p:txBody>
      </p:sp>
      <p:grpSp>
        <p:nvGrpSpPr>
          <p:cNvPr id="45" name="그룹 1014">
            <a:extLst>
              <a:ext uri="{FF2B5EF4-FFF2-40B4-BE49-F238E27FC236}">
                <a16:creationId xmlns:a16="http://schemas.microsoft.com/office/drawing/2014/main" id="{FB879DA4-FB25-974A-E302-9FF15E2A3EE9}"/>
              </a:ext>
            </a:extLst>
          </p:cNvPr>
          <p:cNvGrpSpPr/>
          <p:nvPr/>
        </p:nvGrpSpPr>
        <p:grpSpPr>
          <a:xfrm>
            <a:off x="9927893" y="2453190"/>
            <a:ext cx="525375" cy="525375"/>
            <a:chOff x="13009251" y="6234726"/>
            <a:chExt cx="788062" cy="788062"/>
          </a:xfrm>
        </p:grpSpPr>
        <p:pic>
          <p:nvPicPr>
            <p:cNvPr id="46" name="Object 42">
              <a:extLst>
                <a:ext uri="{FF2B5EF4-FFF2-40B4-BE49-F238E27FC236}">
                  <a16:creationId xmlns:a16="http://schemas.microsoft.com/office/drawing/2014/main" id="{62A30169-862C-E03D-8DA9-5AE19277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9251" y="6234726"/>
              <a:ext cx="788062" cy="788062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889D0C44-75E9-9A53-514F-33545B9890D6}"/>
              </a:ext>
            </a:extLst>
          </p:cNvPr>
          <p:cNvGrpSpPr/>
          <p:nvPr/>
        </p:nvGrpSpPr>
        <p:grpSpPr>
          <a:xfrm>
            <a:off x="1207895" y="2468438"/>
            <a:ext cx="525375" cy="525375"/>
            <a:chOff x="13009251" y="6234726"/>
            <a:chExt cx="788062" cy="788062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F1CCC9CF-6247-8573-2BFF-C583D541E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9251" y="6234726"/>
              <a:ext cx="788062" cy="788062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4B2E2F-7D12-04C2-6E78-BC551CE4772D}"/>
              </a:ext>
            </a:extLst>
          </p:cNvPr>
          <p:cNvGrpSpPr/>
          <p:nvPr/>
        </p:nvGrpSpPr>
        <p:grpSpPr>
          <a:xfrm>
            <a:off x="964587" y="1104476"/>
            <a:ext cx="10262826" cy="5722783"/>
            <a:chOff x="1623391" y="1130159"/>
            <a:chExt cx="10262826" cy="5722783"/>
          </a:xfrm>
        </p:grpSpPr>
        <p:grpSp>
          <p:nvGrpSpPr>
            <p:cNvPr id="38" name="그룹 1004">
              <a:extLst>
                <a:ext uri="{FF2B5EF4-FFF2-40B4-BE49-F238E27FC236}">
                  <a16:creationId xmlns:a16="http://schemas.microsoft.com/office/drawing/2014/main" id="{C176A64C-9462-D8FA-3AD8-728F9BC21528}"/>
                </a:ext>
              </a:extLst>
            </p:cNvPr>
            <p:cNvGrpSpPr/>
            <p:nvPr/>
          </p:nvGrpSpPr>
          <p:grpSpPr>
            <a:xfrm rot="10800000">
              <a:off x="6349480" y="2721294"/>
              <a:ext cx="3909172" cy="1489831"/>
              <a:chOff x="3791018" y="5627735"/>
              <a:chExt cx="5772630" cy="2234747"/>
            </a:xfrm>
          </p:grpSpPr>
          <p:grpSp>
            <p:nvGrpSpPr>
              <p:cNvPr id="70" name="그룹 1005">
                <a:extLst>
                  <a:ext uri="{FF2B5EF4-FFF2-40B4-BE49-F238E27FC236}">
                    <a16:creationId xmlns:a16="http://schemas.microsoft.com/office/drawing/2014/main" id="{0F88A006-96A4-19FD-1557-0D049952EC1C}"/>
                  </a:ext>
                </a:extLst>
              </p:cNvPr>
              <p:cNvGrpSpPr/>
              <p:nvPr/>
            </p:nvGrpSpPr>
            <p:grpSpPr>
              <a:xfrm>
                <a:off x="2844890" y="6683256"/>
                <a:ext cx="2187864" cy="76822"/>
                <a:chOff x="2844890" y="6683256"/>
                <a:chExt cx="2187864" cy="76822"/>
              </a:xfrm>
            </p:grpSpPr>
            <p:pic>
              <p:nvPicPr>
                <p:cNvPr id="75" name="Object 14">
                  <a:extLst>
                    <a:ext uri="{FF2B5EF4-FFF2-40B4-BE49-F238E27FC236}">
                      <a16:creationId xmlns:a16="http://schemas.microsoft.com/office/drawing/2014/main" id="{C6E6373F-6669-8B3C-DC46-90CB1C8F7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2844890" y="6683256"/>
                  <a:ext cx="2187864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1006">
                <a:extLst>
                  <a:ext uri="{FF2B5EF4-FFF2-40B4-BE49-F238E27FC236}">
                    <a16:creationId xmlns:a16="http://schemas.microsoft.com/office/drawing/2014/main" id="{67F01C8D-F05B-F28B-8309-EDF9B32E6633}"/>
                  </a:ext>
                </a:extLst>
              </p:cNvPr>
              <p:cNvGrpSpPr/>
              <p:nvPr/>
            </p:nvGrpSpPr>
            <p:grpSpPr>
              <a:xfrm>
                <a:off x="3925076" y="7785660"/>
                <a:ext cx="5638571" cy="76822"/>
                <a:chOff x="3925076" y="7785660"/>
                <a:chExt cx="5638571" cy="76822"/>
              </a:xfrm>
            </p:grpSpPr>
            <p:pic>
              <p:nvPicPr>
                <p:cNvPr id="74" name="Object 17">
                  <a:extLst>
                    <a:ext uri="{FF2B5EF4-FFF2-40B4-BE49-F238E27FC236}">
                      <a16:creationId xmlns:a16="http://schemas.microsoft.com/office/drawing/2014/main" id="{46486627-BB09-DBA0-5DB8-C340F8AFC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925076" y="7785660"/>
                  <a:ext cx="5638571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1007">
                <a:extLst>
                  <a:ext uri="{FF2B5EF4-FFF2-40B4-BE49-F238E27FC236}">
                    <a16:creationId xmlns:a16="http://schemas.microsoft.com/office/drawing/2014/main" id="{802575C8-33FA-E135-C6B9-89083BA33CA5}"/>
                  </a:ext>
                </a:extLst>
              </p:cNvPr>
              <p:cNvGrpSpPr/>
              <p:nvPr/>
            </p:nvGrpSpPr>
            <p:grpSpPr>
              <a:xfrm>
                <a:off x="3791018" y="5627735"/>
                <a:ext cx="295608" cy="295608"/>
                <a:chOff x="3791018" y="5627735"/>
                <a:chExt cx="295608" cy="295608"/>
              </a:xfrm>
            </p:grpSpPr>
            <p:pic>
              <p:nvPicPr>
                <p:cNvPr id="73" name="Object 20">
                  <a:extLst>
                    <a:ext uri="{FF2B5EF4-FFF2-40B4-BE49-F238E27FC236}">
                      <a16:creationId xmlns:a16="http://schemas.microsoft.com/office/drawing/2014/main" id="{9994EDE6-AAC6-0A46-637D-C75C62988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3791018" y="5627735"/>
                  <a:ext cx="295608" cy="2956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그룹 1003">
              <a:extLst>
                <a:ext uri="{FF2B5EF4-FFF2-40B4-BE49-F238E27FC236}">
                  <a16:creationId xmlns:a16="http://schemas.microsoft.com/office/drawing/2014/main" id="{C133EC8C-04A5-BBD0-F844-F53748B72058}"/>
                </a:ext>
              </a:extLst>
            </p:cNvPr>
            <p:cNvGrpSpPr/>
            <p:nvPr/>
          </p:nvGrpSpPr>
          <p:grpSpPr>
            <a:xfrm>
              <a:off x="1623391" y="2172614"/>
              <a:ext cx="3430205" cy="1362423"/>
              <a:chOff x="2435086" y="3258921"/>
              <a:chExt cx="5145307" cy="2043634"/>
            </a:xfrm>
          </p:grpSpPr>
          <p:pic>
            <p:nvPicPr>
              <p:cNvPr id="68" name="Object 9">
                <a:extLst>
                  <a:ext uri="{FF2B5EF4-FFF2-40B4-BE49-F238E27FC236}">
                    <a16:creationId xmlns:a16="http://schemas.microsoft.com/office/drawing/2014/main" id="{1386D788-9A4B-CD7B-550B-E518C15F3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8640" y="2326032"/>
                <a:ext cx="10290614" cy="4087268"/>
              </a:xfrm>
              <a:prstGeom prst="rect">
                <a:avLst/>
              </a:prstGeom>
            </p:spPr>
          </p:pic>
          <p:pic>
            <p:nvPicPr>
              <p:cNvPr id="69" name="Object 10">
                <a:extLst>
                  <a:ext uri="{FF2B5EF4-FFF2-40B4-BE49-F238E27FC236}">
                    <a16:creationId xmlns:a16="http://schemas.microsoft.com/office/drawing/2014/main" id="{350BAF7E-6EF8-E19E-172F-1225F87D0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35086" y="3258921"/>
                <a:ext cx="5145307" cy="2043634"/>
              </a:xfrm>
              <a:prstGeom prst="rect">
                <a:avLst/>
              </a:prstGeom>
            </p:spPr>
          </p:pic>
        </p:grpSp>
        <p:grpSp>
          <p:nvGrpSpPr>
            <p:cNvPr id="40" name="그룹 1004">
              <a:extLst>
                <a:ext uri="{FF2B5EF4-FFF2-40B4-BE49-F238E27FC236}">
                  <a16:creationId xmlns:a16="http://schemas.microsoft.com/office/drawing/2014/main" id="{75BBE552-4D3E-51FF-912C-6C6022DE0E1C}"/>
                </a:ext>
              </a:extLst>
            </p:cNvPr>
            <p:cNvGrpSpPr/>
            <p:nvPr/>
          </p:nvGrpSpPr>
          <p:grpSpPr>
            <a:xfrm>
              <a:off x="2527345" y="3751824"/>
              <a:ext cx="3848420" cy="1489831"/>
              <a:chOff x="3791018" y="5627735"/>
              <a:chExt cx="5772630" cy="2234747"/>
            </a:xfrm>
          </p:grpSpPr>
          <p:grpSp>
            <p:nvGrpSpPr>
              <p:cNvPr id="62" name="그룹 1005">
                <a:extLst>
                  <a:ext uri="{FF2B5EF4-FFF2-40B4-BE49-F238E27FC236}">
                    <a16:creationId xmlns:a16="http://schemas.microsoft.com/office/drawing/2014/main" id="{8DB1EA45-2D78-8AC2-C0AC-BB393994E45B}"/>
                  </a:ext>
                </a:extLst>
              </p:cNvPr>
              <p:cNvGrpSpPr/>
              <p:nvPr/>
            </p:nvGrpSpPr>
            <p:grpSpPr>
              <a:xfrm>
                <a:off x="2844890" y="6683256"/>
                <a:ext cx="2187864" cy="76822"/>
                <a:chOff x="2844890" y="6683256"/>
                <a:chExt cx="2187864" cy="76822"/>
              </a:xfrm>
            </p:grpSpPr>
            <p:pic>
              <p:nvPicPr>
                <p:cNvPr id="67" name="Object 14">
                  <a:extLst>
                    <a:ext uri="{FF2B5EF4-FFF2-40B4-BE49-F238E27FC236}">
                      <a16:creationId xmlns:a16="http://schemas.microsoft.com/office/drawing/2014/main" id="{B3212D7B-71D1-EEF0-0099-49C158CDE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2844890" y="6683256"/>
                  <a:ext cx="2187864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1006">
                <a:extLst>
                  <a:ext uri="{FF2B5EF4-FFF2-40B4-BE49-F238E27FC236}">
                    <a16:creationId xmlns:a16="http://schemas.microsoft.com/office/drawing/2014/main" id="{86A70EC4-FE58-AA5E-E7DD-6F2072A82130}"/>
                  </a:ext>
                </a:extLst>
              </p:cNvPr>
              <p:cNvGrpSpPr/>
              <p:nvPr/>
            </p:nvGrpSpPr>
            <p:grpSpPr>
              <a:xfrm>
                <a:off x="3925076" y="7785660"/>
                <a:ext cx="5638571" cy="76822"/>
                <a:chOff x="3925076" y="7785660"/>
                <a:chExt cx="5638571" cy="76822"/>
              </a:xfrm>
            </p:grpSpPr>
            <p:pic>
              <p:nvPicPr>
                <p:cNvPr id="66" name="Object 17">
                  <a:extLst>
                    <a:ext uri="{FF2B5EF4-FFF2-40B4-BE49-F238E27FC236}">
                      <a16:creationId xmlns:a16="http://schemas.microsoft.com/office/drawing/2014/main" id="{9578E5CA-2761-CC43-38C5-87D201530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925076" y="7785660"/>
                  <a:ext cx="5638571" cy="76822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1007">
                <a:extLst>
                  <a:ext uri="{FF2B5EF4-FFF2-40B4-BE49-F238E27FC236}">
                    <a16:creationId xmlns:a16="http://schemas.microsoft.com/office/drawing/2014/main" id="{E42EBB4B-6446-BF4E-05D8-121CAB581A99}"/>
                  </a:ext>
                </a:extLst>
              </p:cNvPr>
              <p:cNvGrpSpPr/>
              <p:nvPr/>
            </p:nvGrpSpPr>
            <p:grpSpPr>
              <a:xfrm>
                <a:off x="3791018" y="5627735"/>
                <a:ext cx="295608" cy="295608"/>
                <a:chOff x="3791018" y="5627735"/>
                <a:chExt cx="295608" cy="295608"/>
              </a:xfrm>
            </p:grpSpPr>
            <p:pic>
              <p:nvPicPr>
                <p:cNvPr id="65" name="Object 20">
                  <a:extLst>
                    <a:ext uri="{FF2B5EF4-FFF2-40B4-BE49-F238E27FC236}">
                      <a16:creationId xmlns:a16="http://schemas.microsoft.com/office/drawing/2014/main" id="{2A35EB97-66B4-C936-49F3-CD2339006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3791018" y="5627735"/>
                  <a:ext cx="295608" cy="2956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38">
              <a:extLst>
                <a:ext uri="{FF2B5EF4-FFF2-40B4-BE49-F238E27FC236}">
                  <a16:creationId xmlns:a16="http://schemas.microsoft.com/office/drawing/2014/main" id="{400A0833-EEE2-F9DB-28CA-948AB5328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6012" y="4419171"/>
              <a:ext cx="3430205" cy="187795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grpSp>
          <p:nvGrpSpPr>
            <p:cNvPr id="44" name="그룹 1014">
              <a:extLst>
                <a:ext uri="{FF2B5EF4-FFF2-40B4-BE49-F238E27FC236}">
                  <a16:creationId xmlns:a16="http://schemas.microsoft.com/office/drawing/2014/main" id="{38D425C8-A576-CC3A-8BC9-703F9123AD9F}"/>
                </a:ext>
              </a:extLst>
            </p:cNvPr>
            <p:cNvGrpSpPr/>
            <p:nvPr/>
          </p:nvGrpSpPr>
          <p:grpSpPr>
            <a:xfrm>
              <a:off x="8672834" y="4156484"/>
              <a:ext cx="525375" cy="525375"/>
              <a:chOff x="13009251" y="6234726"/>
              <a:chExt cx="788062" cy="788062"/>
            </a:xfrm>
          </p:grpSpPr>
          <p:pic>
            <p:nvPicPr>
              <p:cNvPr id="61" name="Object 42">
                <a:extLst>
                  <a:ext uri="{FF2B5EF4-FFF2-40B4-BE49-F238E27FC236}">
                    <a16:creationId xmlns:a16="http://schemas.microsoft.com/office/drawing/2014/main" id="{C1AC89F6-D3BF-8374-BC05-B1D1E72FF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009251" y="6234726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2" name="Object 44">
              <a:extLst>
                <a:ext uri="{FF2B5EF4-FFF2-40B4-BE49-F238E27FC236}">
                  <a16:creationId xmlns:a16="http://schemas.microsoft.com/office/drawing/2014/main" id="{8AB68217-1DA0-3DB3-37FB-70A9D58D3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3191" y="4211125"/>
              <a:ext cx="527749" cy="397983"/>
            </a:xfrm>
            <a:prstGeom prst="rect">
              <a:avLst/>
            </a:prstGeom>
          </p:spPr>
        </p:pic>
        <p:grpSp>
          <p:nvGrpSpPr>
            <p:cNvPr id="53" name="그룹 1015">
              <a:extLst>
                <a:ext uri="{FF2B5EF4-FFF2-40B4-BE49-F238E27FC236}">
                  <a16:creationId xmlns:a16="http://schemas.microsoft.com/office/drawing/2014/main" id="{0CEA5D21-11C6-7419-572B-118905979186}"/>
                </a:ext>
              </a:extLst>
            </p:cNvPr>
            <p:cNvGrpSpPr/>
            <p:nvPr/>
          </p:nvGrpSpPr>
          <p:grpSpPr>
            <a:xfrm>
              <a:off x="5561724" y="1130159"/>
              <a:ext cx="3118917" cy="5722783"/>
              <a:chOff x="8342585" y="1695238"/>
              <a:chExt cx="4678376" cy="8584175"/>
            </a:xfrm>
          </p:grpSpPr>
          <p:pic>
            <p:nvPicPr>
              <p:cNvPr id="60" name="Object 46">
                <a:extLst>
                  <a:ext uri="{FF2B5EF4-FFF2-40B4-BE49-F238E27FC236}">
                    <a16:creationId xmlns:a16="http://schemas.microsoft.com/office/drawing/2014/main" id="{292E6054-1DF1-2081-1B0E-F9F43CFB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42585" y="1695238"/>
                <a:ext cx="4678376" cy="8584175"/>
              </a:xfrm>
              <a:prstGeom prst="rect">
                <a:avLst/>
              </a:prstGeom>
            </p:spPr>
          </p:pic>
        </p:grpSp>
        <p:grpSp>
          <p:nvGrpSpPr>
            <p:cNvPr id="54" name="그룹 1017">
              <a:extLst>
                <a:ext uri="{FF2B5EF4-FFF2-40B4-BE49-F238E27FC236}">
                  <a16:creationId xmlns:a16="http://schemas.microsoft.com/office/drawing/2014/main" id="{72F5A555-021C-80C2-EE0A-9663067D94F6}"/>
                </a:ext>
              </a:extLst>
            </p:cNvPr>
            <p:cNvGrpSpPr/>
            <p:nvPr/>
          </p:nvGrpSpPr>
          <p:grpSpPr>
            <a:xfrm>
              <a:off x="1840213" y="1909927"/>
              <a:ext cx="525375" cy="525375"/>
              <a:chOff x="2760319" y="2864891"/>
              <a:chExt cx="788062" cy="788062"/>
            </a:xfrm>
          </p:grpSpPr>
          <p:pic>
            <p:nvPicPr>
              <p:cNvPr id="59" name="Object 53">
                <a:extLst>
                  <a:ext uri="{FF2B5EF4-FFF2-40B4-BE49-F238E27FC236}">
                    <a16:creationId xmlns:a16="http://schemas.microsoft.com/office/drawing/2014/main" id="{6BC7184A-62B5-3D52-557B-152072423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60319" y="2864891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5" name="Object 55">
              <a:extLst>
                <a:ext uri="{FF2B5EF4-FFF2-40B4-BE49-F238E27FC236}">
                  <a16:creationId xmlns:a16="http://schemas.microsoft.com/office/drawing/2014/main" id="{F89A64CF-35E5-7339-4CD6-75C97712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0568" y="1964569"/>
              <a:ext cx="481733" cy="39798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22784B-696E-8468-FB16-0B4861BA9373}"/>
                </a:ext>
              </a:extLst>
            </p:cNvPr>
            <p:cNvSpPr txBox="1"/>
            <p:nvPr/>
          </p:nvSpPr>
          <p:spPr>
            <a:xfrm>
              <a:off x="1933348" y="2610247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견고딕" panose="02030600000101010101"/>
                </a:rPr>
                <a:t>시간과 위치 설정을 통해 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견고딕" panose="02030600000101010101"/>
              </a:endParaRPr>
            </a:p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견고딕" panose="02030600000101010101"/>
                </a:rPr>
                <a:t>날씨 상황 제공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견고딕" panose="02030600000101010101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D23416-D154-D425-4765-76305D7C67EC}"/>
                </a:ext>
              </a:extLst>
            </p:cNvPr>
            <p:cNvSpPr txBox="1"/>
            <p:nvPr/>
          </p:nvSpPr>
          <p:spPr>
            <a:xfrm>
              <a:off x="8848714" y="4924048"/>
              <a:ext cx="24160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HY헤드라인M" panose="02030600000101010101" pitchFamily="18" charset="-127"/>
                  <a:ea typeface="HY견고딕" panose="02030600000101010101"/>
                </a:rPr>
                <a:t>일러스트를 이용하여 </a:t>
              </a:r>
              <a:endParaRPr lang="en-US" altLang="ko-KR" dirty="0">
                <a:latin typeface="HY헤드라인M" panose="02030600000101010101" pitchFamily="18" charset="-127"/>
                <a:ea typeface="HY견고딕" panose="02030600000101010101"/>
              </a:endParaRPr>
            </a:p>
            <a:p>
              <a:r>
                <a:rPr lang="ko-KR" altLang="en-US" dirty="0">
                  <a:latin typeface="HY헤드라인M" panose="02030600000101010101" pitchFamily="18" charset="-127"/>
                  <a:ea typeface="HY견고딕" panose="02030600000101010101"/>
                </a:rPr>
                <a:t>날씨에 맞는 </a:t>
              </a:r>
              <a:endParaRPr lang="en-US" altLang="ko-KR" dirty="0">
                <a:latin typeface="HY헤드라인M" panose="02030600000101010101" pitchFamily="18" charset="-127"/>
                <a:ea typeface="HY견고딕" panose="02030600000101010101"/>
              </a:endParaRPr>
            </a:p>
            <a:p>
              <a:r>
                <a:rPr lang="ko-KR" altLang="en-US" dirty="0">
                  <a:latin typeface="HY헤드라인M" panose="02030600000101010101" pitchFamily="18" charset="-127"/>
                  <a:ea typeface="HY견고딕" panose="02030600000101010101"/>
                </a:rPr>
                <a:t>옷차림과 준비물 안내</a:t>
              </a:r>
              <a:endParaRPr lang="en-US" altLang="ko-KR" dirty="0">
                <a:latin typeface="HY헤드라인M" panose="02030600000101010101" pitchFamily="18" charset="-127"/>
                <a:ea typeface="HY견고딕" panose="02030600000101010101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DD81463-F85D-CDCA-3BE0-F472E945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554" y="1906760"/>
              <a:ext cx="2193149" cy="382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3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시스템 개요</a:t>
            </a: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908A8A0-8BE8-0D18-EA63-E823F3140449}"/>
              </a:ext>
            </a:extLst>
          </p:cNvPr>
          <p:cNvGrpSpPr/>
          <p:nvPr/>
        </p:nvGrpSpPr>
        <p:grpSpPr>
          <a:xfrm rot="568591">
            <a:off x="7082566" y="1950250"/>
            <a:ext cx="2572420" cy="364135"/>
            <a:chOff x="4056022" y="7567124"/>
            <a:chExt cx="6830431" cy="966871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895C612B-1130-5FF1-B50D-46B20B90C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56022" y="7567124"/>
              <a:ext cx="6830431" cy="966871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5E284979-266D-9CC1-9FD5-39DC0C073A48}"/>
              </a:ext>
            </a:extLst>
          </p:cNvPr>
          <p:cNvGrpSpPr/>
          <p:nvPr/>
        </p:nvGrpSpPr>
        <p:grpSpPr>
          <a:xfrm>
            <a:off x="781895" y="4233623"/>
            <a:ext cx="2055244" cy="2082005"/>
            <a:chOff x="1320764" y="6726957"/>
            <a:chExt cx="3082866" cy="3123008"/>
          </a:xfrm>
        </p:grpSpPr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E7C19F92-8001-89B1-5A6B-34845A985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20764" y="6726957"/>
              <a:ext cx="3082866" cy="3123008"/>
            </a:xfrm>
            <a:prstGeom prst="rect">
              <a:avLst/>
            </a:prstGeom>
          </p:spPr>
        </p:pic>
      </p:grp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ED3317CE-30F5-B844-E5A9-FE8FACEB8ACF}"/>
              </a:ext>
            </a:extLst>
          </p:cNvPr>
          <p:cNvGrpSpPr/>
          <p:nvPr/>
        </p:nvGrpSpPr>
        <p:grpSpPr>
          <a:xfrm>
            <a:off x="3306618" y="4652817"/>
            <a:ext cx="353968" cy="353968"/>
            <a:chOff x="6978477" y="6269609"/>
            <a:chExt cx="530952" cy="530952"/>
          </a:xfrm>
        </p:grpSpPr>
        <p:pic>
          <p:nvPicPr>
            <p:cNvPr id="11" name="Object 18">
              <a:extLst>
                <a:ext uri="{FF2B5EF4-FFF2-40B4-BE49-F238E27FC236}">
                  <a16:creationId xmlns:a16="http://schemas.microsoft.com/office/drawing/2014/main" id="{F2E7A8B7-562C-B36E-FA69-9CA54A44F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8477" y="6269609"/>
              <a:ext cx="530952" cy="530952"/>
            </a:xfrm>
            <a:prstGeom prst="rect">
              <a:avLst/>
            </a:prstGeom>
          </p:spPr>
        </p:pic>
      </p:grp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FDDBE88E-B7C4-6E0F-FE72-5E6142612D6C}"/>
              </a:ext>
            </a:extLst>
          </p:cNvPr>
          <p:cNvGrpSpPr/>
          <p:nvPr/>
        </p:nvGrpSpPr>
        <p:grpSpPr>
          <a:xfrm>
            <a:off x="2015587" y="2212785"/>
            <a:ext cx="222599" cy="262619"/>
            <a:chOff x="4043154" y="4200624"/>
            <a:chExt cx="333898" cy="393928"/>
          </a:xfrm>
        </p:grpSpPr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5890EAAF-6A63-D82C-3FE3-F0F150299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043154" y="4200624"/>
              <a:ext cx="333898" cy="393928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514420B3-3616-119B-7D89-1DFEA7664259}"/>
              </a:ext>
            </a:extLst>
          </p:cNvPr>
          <p:cNvGrpSpPr/>
          <p:nvPr/>
        </p:nvGrpSpPr>
        <p:grpSpPr>
          <a:xfrm>
            <a:off x="1982409" y="2888764"/>
            <a:ext cx="3160456" cy="681299"/>
            <a:chOff x="3121534" y="4709668"/>
            <a:chExt cx="4740684" cy="1021949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22F260C2-E279-3F78-5F06-CF368E22C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9740000">
              <a:off x="3121534" y="4709668"/>
              <a:ext cx="4740684" cy="1021949"/>
            </a:xfrm>
            <a:prstGeom prst="rect">
              <a:avLst/>
            </a:prstGeom>
          </p:spPr>
        </p:pic>
      </p:grp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97EE4A8E-E450-89F4-29EC-325E11B28CA6}"/>
              </a:ext>
            </a:extLst>
          </p:cNvPr>
          <p:cNvGrpSpPr/>
          <p:nvPr/>
        </p:nvGrpSpPr>
        <p:grpSpPr>
          <a:xfrm>
            <a:off x="2339786" y="3614286"/>
            <a:ext cx="3160456" cy="681299"/>
            <a:chOff x="3789331" y="5820064"/>
            <a:chExt cx="4740684" cy="1021949"/>
          </a:xfrm>
        </p:grpSpPr>
        <p:pic>
          <p:nvPicPr>
            <p:cNvPr id="17" name="Object 30">
              <a:extLst>
                <a:ext uri="{FF2B5EF4-FFF2-40B4-BE49-F238E27FC236}">
                  <a16:creationId xmlns:a16="http://schemas.microsoft.com/office/drawing/2014/main" id="{C92DC16B-E1CE-DD9E-E7A6-F147E4165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8820000">
              <a:off x="3789331" y="5820064"/>
              <a:ext cx="4740684" cy="1021949"/>
            </a:xfrm>
            <a:prstGeom prst="rect">
              <a:avLst/>
            </a:prstGeom>
          </p:spPr>
        </p:pic>
      </p:grpSp>
      <p:pic>
        <p:nvPicPr>
          <p:cNvPr id="18" name="Object 38">
            <a:extLst>
              <a:ext uri="{FF2B5EF4-FFF2-40B4-BE49-F238E27FC236}">
                <a16:creationId xmlns:a16="http://schemas.microsoft.com/office/drawing/2014/main" id="{FBFBE8C8-4315-770E-5310-2C87A67A6A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1449" y="4018983"/>
            <a:ext cx="1058329" cy="317021"/>
          </a:xfrm>
          <a:prstGeom prst="rect">
            <a:avLst/>
          </a:prstGeom>
        </p:spPr>
      </p:pic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BF897A90-FD24-CBAD-958B-C8CF96C0A42D}"/>
              </a:ext>
            </a:extLst>
          </p:cNvPr>
          <p:cNvGrpSpPr/>
          <p:nvPr/>
        </p:nvGrpSpPr>
        <p:grpSpPr>
          <a:xfrm rot="21039860">
            <a:off x="6934097" y="5160917"/>
            <a:ext cx="2758595" cy="386682"/>
            <a:chOff x="4043154" y="8421753"/>
            <a:chExt cx="6897671" cy="966871"/>
          </a:xfrm>
        </p:grpSpPr>
        <p:pic>
          <p:nvPicPr>
            <p:cNvPr id="20" name="Object 41">
              <a:extLst>
                <a:ext uri="{FF2B5EF4-FFF2-40B4-BE49-F238E27FC236}">
                  <a16:creationId xmlns:a16="http://schemas.microsoft.com/office/drawing/2014/main" id="{19A45D1E-9D98-8F46-07E5-78DE039B4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4043154" y="8421753"/>
              <a:ext cx="6897671" cy="966871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A7F4D87-833D-5D44-A3B2-289C56402E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87419" y="1558051"/>
            <a:ext cx="1619934" cy="1619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C27A26-2333-E505-B7E3-D7C0E3DE5F74}"/>
              </a:ext>
            </a:extLst>
          </p:cNvPr>
          <p:cNvSpPr txBox="1"/>
          <p:nvPr/>
        </p:nvSpPr>
        <p:spPr>
          <a:xfrm>
            <a:off x="5718304" y="3177986"/>
            <a:ext cx="630301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33">
                <a:solidFill>
                  <a:srgbClr val="FF6C73"/>
                </a:solidFill>
                <a:latin typeface="나눔고딕 ExtraBold"/>
                <a:ea typeface="나눔고딕 ExtraBold"/>
              </a:rPr>
              <a:t>서버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6418A-DF0E-095D-9818-AB8A9DFD31DD}"/>
              </a:ext>
            </a:extLst>
          </p:cNvPr>
          <p:cNvSpPr txBox="1"/>
          <p:nvPr/>
        </p:nvSpPr>
        <p:spPr>
          <a:xfrm>
            <a:off x="2231836" y="2168335"/>
            <a:ext cx="20294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FF6C73"/>
                </a:solidFill>
                <a:latin typeface="나눔고딕 ExtraBold"/>
                <a:ea typeface="나눔고딕 ExtraBold"/>
              </a:rPr>
              <a:t>위치정보 전송 및 요청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17DF4-F844-EB24-3F68-7FDF191993D1}"/>
              </a:ext>
            </a:extLst>
          </p:cNvPr>
          <p:cNvSpPr txBox="1"/>
          <p:nvPr/>
        </p:nvSpPr>
        <p:spPr>
          <a:xfrm>
            <a:off x="3649153" y="4672775"/>
            <a:ext cx="14528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FF6C73"/>
                </a:solidFill>
                <a:latin typeface="나눔고딕 ExtraBold"/>
                <a:ea typeface="나눔고딕 ExtraBold"/>
              </a:rPr>
              <a:t>기상정보 응답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7F0112-8640-8FDD-1528-83240AADBB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994993" y="2670392"/>
            <a:ext cx="1828393" cy="18283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A419CE-B8B6-9609-5CCB-9BC62DF85D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214287" y="4549585"/>
            <a:ext cx="1566198" cy="15661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2FD304-F4A6-3FB7-CDED-DB459AC47F2B}"/>
              </a:ext>
            </a:extLst>
          </p:cNvPr>
          <p:cNvSpPr txBox="1"/>
          <p:nvPr/>
        </p:nvSpPr>
        <p:spPr>
          <a:xfrm>
            <a:off x="5489386" y="6175186"/>
            <a:ext cx="1093469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33">
                <a:solidFill>
                  <a:srgbClr val="FF6C73"/>
                </a:solidFill>
                <a:latin typeface="나눔고딕 ExtraBold"/>
                <a:ea typeface="나눔고딕 ExtraBold"/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44D9E4-5A18-3EE9-B08B-B9A5C5F460D0}"/>
              </a:ext>
            </a:extLst>
          </p:cNvPr>
          <p:cNvSpPr txBox="1"/>
          <p:nvPr/>
        </p:nvSpPr>
        <p:spPr>
          <a:xfrm>
            <a:off x="8451312" y="4508628"/>
            <a:ext cx="2967159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33" dirty="0">
                <a:solidFill>
                  <a:srgbClr val="FF6C73"/>
                </a:solidFill>
                <a:latin typeface="나눔고딕 ExtraBold"/>
                <a:ea typeface="나눔고딕 ExtraBold"/>
              </a:rPr>
              <a:t>웹 </a:t>
            </a:r>
            <a:r>
              <a:rPr lang="ko-KR" altLang="en-US" sz="1733" dirty="0" err="1">
                <a:solidFill>
                  <a:srgbClr val="FF6C73"/>
                </a:solidFill>
                <a:latin typeface="나눔고딕 ExtraBold"/>
                <a:ea typeface="나눔고딕 ExtraBold"/>
              </a:rPr>
              <a:t>크롤링</a:t>
            </a:r>
            <a:r>
              <a:rPr lang="en-US" altLang="ko-KR" sz="1733" dirty="0">
                <a:solidFill>
                  <a:srgbClr val="FF6C73"/>
                </a:solidFill>
                <a:latin typeface="나눔고딕 ExtraBold"/>
                <a:ea typeface="나눔고딕 ExtraBold"/>
              </a:rPr>
              <a:t>(WEATHER.NAVER)</a:t>
            </a:r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DF86F440-550E-398A-0CF2-1A3364F5D67B}"/>
              </a:ext>
            </a:extLst>
          </p:cNvPr>
          <p:cNvSpPr/>
          <p:nvPr/>
        </p:nvSpPr>
        <p:spPr>
          <a:xfrm rot="16200000">
            <a:off x="5616386" y="3804964"/>
            <a:ext cx="762000" cy="32084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984D-B38B-2D75-C7F6-3F1FBD1EF9E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43" y="4921446"/>
            <a:ext cx="593339" cy="5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B3C4F01-9F88-DA9B-39F2-06D81203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4A19D-5DE3-4412-ABC3-BB1B63EC7EEC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8657E-AECC-4306-A173-9F0B6A5EE721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2DC95-956D-40A3-B32A-BC9BBC3D38F9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88F264-9779-4F5A-BFB9-BE8383D488E8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2.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2B036B-204E-48E5-8318-0DDE36B2E006}"/>
                </a:ext>
              </a:extLst>
            </p:cNvPr>
            <p:cNvSpPr txBox="1"/>
            <p:nvPr/>
          </p:nvSpPr>
          <p:spPr>
            <a:xfrm>
              <a:off x="776177" y="1473735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설계 및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6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전체 시스템 개요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D1A2F8-7967-3817-BA53-FAC013FB98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77" y="1033149"/>
            <a:ext cx="10080846" cy="57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크롤링</a:t>
            </a:r>
            <a:endParaRPr lang="ko-KR" altLang="en-US" sz="3200" dirty="0"/>
          </a:p>
        </p:txBody>
      </p:sp>
      <p:pic>
        <p:nvPicPr>
          <p:cNvPr id="1025" name="_x563632648">
            <a:extLst>
              <a:ext uri="{FF2B5EF4-FFF2-40B4-BE49-F238E27FC236}">
                <a16:creationId xmlns:a16="http://schemas.microsoft.com/office/drawing/2014/main" id="{4CE68DCE-5E90-B262-4906-8D333BA0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25" y="3830782"/>
            <a:ext cx="4752814" cy="30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E88A1409-1BC9-CD69-03C4-2DD0B698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069" y="17225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63632432">
            <a:extLst>
              <a:ext uri="{FF2B5EF4-FFF2-40B4-BE49-F238E27FC236}">
                <a16:creationId xmlns:a16="http://schemas.microsoft.com/office/drawing/2014/main" id="{8EEFA643-31CF-E690-3643-7DA38969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6" y="1226257"/>
            <a:ext cx="4173171" cy="280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3C24FD3A-EA1C-34BE-195A-6E666F3AD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615" y="17551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554299656">
            <a:extLst>
              <a:ext uri="{FF2B5EF4-FFF2-40B4-BE49-F238E27FC236}">
                <a16:creationId xmlns:a16="http://schemas.microsoft.com/office/drawing/2014/main" id="{D5D6E7CC-7E23-A289-FBDF-D809802F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34" y="1500913"/>
            <a:ext cx="4006749" cy="42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B52C474-91F3-A372-3490-8E5DB497576E}"/>
              </a:ext>
            </a:extLst>
          </p:cNvPr>
          <p:cNvSpPr/>
          <p:nvPr/>
        </p:nvSpPr>
        <p:spPr>
          <a:xfrm>
            <a:off x="5423997" y="3726383"/>
            <a:ext cx="1270452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9CC3A7-AC2D-C81E-81C9-26232AF3C1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41" y="2449551"/>
            <a:ext cx="2182610" cy="1364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E6415C-CB06-1376-C857-136E643AF95C}"/>
              </a:ext>
            </a:extLst>
          </p:cNvPr>
          <p:cNvSpPr txBox="1"/>
          <p:nvPr/>
        </p:nvSpPr>
        <p:spPr>
          <a:xfrm>
            <a:off x="5845232" y="5936806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Jsoup</a:t>
            </a:r>
            <a:r>
              <a:rPr lang="en-US" altLang="ko-KR" b="1" dirty="0"/>
              <a:t> </a:t>
            </a:r>
            <a:r>
              <a:rPr lang="ko-KR" altLang="en-US" b="1" dirty="0"/>
              <a:t>라이브러리를 사용해 네이버의 기상 데이터를 </a:t>
            </a:r>
            <a:r>
              <a:rPr lang="ko-KR" altLang="en-US" b="1" dirty="0" err="1"/>
              <a:t>크롤링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27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808528" y="2665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크롤링</a:t>
            </a:r>
            <a:endParaRPr lang="ko-KR" altLang="en-US" sz="3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8A8899-8120-72E5-202A-BCE727ECC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23" y="1676400"/>
            <a:ext cx="19702467" cy="85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B1CEB9-9763-4ED1-E4E3-0CF9E6DDDF1C}"/>
              </a:ext>
            </a:extLst>
          </p:cNvPr>
          <p:cNvGrpSpPr/>
          <p:nvPr/>
        </p:nvGrpSpPr>
        <p:grpSpPr>
          <a:xfrm>
            <a:off x="1218867" y="1802977"/>
            <a:ext cx="9754264" cy="3730120"/>
            <a:chOff x="1218868" y="2051843"/>
            <a:chExt cx="9754264" cy="3730120"/>
          </a:xfrm>
        </p:grpSpPr>
        <p:pic>
          <p:nvPicPr>
            <p:cNvPr id="2049" name="_x678330600">
              <a:extLst>
                <a:ext uri="{FF2B5EF4-FFF2-40B4-BE49-F238E27FC236}">
                  <a16:creationId xmlns:a16="http://schemas.microsoft.com/office/drawing/2014/main" id="{E82214F4-D440-BCF0-C7F2-DE3948307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868" y="2051843"/>
              <a:ext cx="9754264" cy="373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E26AD6-4DC1-209C-92D5-91B4A1A5C8B8}"/>
                </a:ext>
              </a:extLst>
            </p:cNvPr>
            <p:cNvSpPr/>
            <p:nvPr/>
          </p:nvSpPr>
          <p:spPr>
            <a:xfrm>
              <a:off x="5999017" y="3513566"/>
              <a:ext cx="641927" cy="671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32DD7C4-DE18-6A43-18D9-6C048D87A3E6}"/>
                </a:ext>
              </a:extLst>
            </p:cNvPr>
            <p:cNvSpPr/>
            <p:nvPr/>
          </p:nvSpPr>
          <p:spPr>
            <a:xfrm>
              <a:off x="5609344" y="3607222"/>
              <a:ext cx="973311" cy="48463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E1BDA5-ABEA-D018-519D-99D711142540}"/>
              </a:ext>
            </a:extLst>
          </p:cNvPr>
          <p:cNvSpPr txBox="1"/>
          <p:nvPr/>
        </p:nvSpPr>
        <p:spPr>
          <a:xfrm>
            <a:off x="1328506" y="5869657"/>
            <a:ext cx="934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크롤링</a:t>
            </a:r>
            <a:r>
              <a:rPr lang="ko-KR" altLang="en-US" sz="2400" b="1" dirty="0"/>
              <a:t> 데이터 자료형을 데이터베이스 테이블의 자료형에 맞게 변환</a:t>
            </a:r>
          </a:p>
        </p:txBody>
      </p:sp>
    </p:spTree>
    <p:extLst>
      <p:ext uri="{BB962C8B-B14F-4D97-AF65-F5344CB8AC3E}">
        <p14:creationId xmlns:p14="http://schemas.microsoft.com/office/powerpoint/2010/main" val="30813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Times New Roman">
      <a:majorFont>
        <a:latin typeface="Times New Roman"/>
        <a:ea typeface="마루 부리 Beta"/>
        <a:cs typeface=""/>
      </a:majorFont>
      <a:minorFont>
        <a:latin typeface="Times New Roman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372</Words>
  <Application>Microsoft Office PowerPoint</Application>
  <PresentationFormat>와이드스크린</PresentationFormat>
  <Paragraphs>119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G마켓 산스 TTF Bold</vt:lpstr>
      <vt:lpstr>HY헤드라인M</vt:lpstr>
      <vt:lpstr>나눔고딕 ExtraBold</vt:lpstr>
      <vt:lpstr>마루 부리 Beta</vt:lpstr>
      <vt:lpstr>맑은 고딕</vt:lpstr>
      <vt:lpstr>한양신명조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ylosernwinner@naver.com</cp:lastModifiedBy>
  <cp:revision>43</cp:revision>
  <dcterms:created xsi:type="dcterms:W3CDTF">2021-05-09T04:08:39Z</dcterms:created>
  <dcterms:modified xsi:type="dcterms:W3CDTF">2023-05-05T14:32:46Z</dcterms:modified>
</cp:coreProperties>
</file>